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handoutMasterIdLst>
    <p:handoutMasterId r:id="rId16"/>
  </p:handoutMasterIdLst>
  <p:sldIdLst>
    <p:sldId id="322" r:id="rId2"/>
    <p:sldId id="321" r:id="rId3"/>
    <p:sldId id="296" r:id="rId4"/>
    <p:sldId id="323" r:id="rId5"/>
    <p:sldId id="330" r:id="rId6"/>
    <p:sldId id="324" r:id="rId7"/>
    <p:sldId id="325" r:id="rId8"/>
    <p:sldId id="326" r:id="rId9"/>
    <p:sldId id="327" r:id="rId10"/>
    <p:sldId id="328" r:id="rId11"/>
    <p:sldId id="329" r:id="rId12"/>
    <p:sldId id="259" r:id="rId13"/>
    <p:sldId id="297" r:id="rId14"/>
  </p:sldIdLst>
  <p:sldSz cx="12190413" cy="6859588"/>
  <p:notesSz cx="6858000" cy="9144000"/>
  <p:embeddedFontLst>
    <p:embeddedFont>
      <p:font typeface="굴림체" panose="020B0609000101010101" pitchFamily="49" charset="-127"/>
      <p:regular r:id="rId17"/>
    </p:embeddedFont>
    <p:embeddedFont>
      <p:font typeface="맑은 고딕" panose="020B0503020000020004" pitchFamily="34" charset="-127"/>
      <p:regular r:id="rId18"/>
      <p:bold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Noto Sans" panose="020B0604020202020204" charset="0"/>
      <p:regular r:id="rId26"/>
      <p:bold r:id="rId27"/>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7334A"/>
    <a:srgbClr val="A87A85"/>
    <a:srgbClr val="575757"/>
    <a:srgbClr val="D2BDA8"/>
    <a:srgbClr val="825335"/>
    <a:srgbClr val="595900"/>
    <a:srgbClr val="595901"/>
    <a:srgbClr val="CECECD"/>
    <a:srgbClr val="000000"/>
    <a:srgbClr val="B9A8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72281" autoAdjust="0"/>
  </p:normalViewPr>
  <p:slideViewPr>
    <p:cSldViewPr>
      <p:cViewPr varScale="1">
        <p:scale>
          <a:sx n="83" d="100"/>
          <a:sy n="83" d="100"/>
        </p:scale>
        <p:origin x="1962" y="78"/>
      </p:cViewPr>
      <p:guideLst>
        <p:guide orient="horz" pos="2160"/>
        <p:guide pos="2880"/>
        <p:guide orient="horz" pos="2161"/>
        <p:guide pos="3840"/>
      </p:guideLst>
    </p:cSldViewPr>
  </p:slideViewPr>
  <p:notesTextViewPr>
    <p:cViewPr>
      <p:scale>
        <a:sx n="3" d="2"/>
        <a:sy n="3" d="2"/>
      </p:scale>
      <p:origin x="0" y="-42"/>
    </p:cViewPr>
  </p:notesTextViewPr>
  <p:sorterViewPr>
    <p:cViewPr varScale="1">
      <p:scale>
        <a:sx n="1" d="1"/>
        <a:sy n="1" d="1"/>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2021-03-18</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2021-03-18</a:t>
            </a:fld>
            <a:endParaRPr lang="ko-KR" altLang="en-US"/>
          </a:p>
        </p:txBody>
      </p:sp>
      <p:sp>
        <p:nvSpPr>
          <p:cNvPr id="4" name="슬라이드 이미지 개체 틀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nba.com/"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tats.nba.com/"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2588" y="685800"/>
            <a:ext cx="6092825" cy="3429000"/>
          </a:xfrm>
        </p:spPr>
      </p:sp>
      <p:sp>
        <p:nvSpPr>
          <p:cNvPr id="3" name="슬라이드 노트 개체 틀 2"/>
          <p:cNvSpPr>
            <a:spLocks noGrp="1"/>
          </p:cNvSpPr>
          <p:nvPr>
            <p:ph type="body" idx="1"/>
          </p:nvPr>
        </p:nvSpPr>
        <p:spPr/>
        <p:txBody>
          <a:bodyPr>
            <a:normAutofit/>
          </a:bodyPr>
          <a:lstStyle/>
          <a:p>
            <a:pPr marL="0" lvl="0" indent="0" algn="l" rtl="0">
              <a:lnSpc>
                <a:spcPct val="100000"/>
              </a:lnSpc>
              <a:spcBef>
                <a:spcPts val="0"/>
              </a:spcBef>
              <a:spcAft>
                <a:spcPts val="0"/>
              </a:spcAft>
              <a:buSzPts val="1400"/>
              <a:buNone/>
            </a:pPr>
            <a:r>
              <a:rPr lang="en-US" dirty="0"/>
              <a:t>Good evening Everyone, </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Today we are going to present our Interim Progress Report</a:t>
            </a:r>
          </a:p>
          <a:p>
            <a:pPr marL="0" lvl="0" indent="0" algn="l" rtl="0">
              <a:lnSpc>
                <a:spcPct val="100000"/>
              </a:lnSpc>
              <a:spcBef>
                <a:spcPts val="0"/>
              </a:spcBef>
              <a:spcAft>
                <a:spcPts val="0"/>
              </a:spcAft>
              <a:buSzPts val="1400"/>
              <a:buNone/>
            </a:pPr>
            <a:r>
              <a:rPr lang="en-US" dirty="0"/>
              <a:t>Our group consists of [Pick an order “</a:t>
            </a:r>
            <a:r>
              <a:rPr lang="en-US" dirty="0" err="1"/>
              <a:t>Bhavika</a:t>
            </a:r>
            <a:r>
              <a:rPr lang="en-US" dirty="0"/>
              <a:t>, Cindy, Dennis”] and myself.</a:t>
            </a:r>
          </a:p>
          <a:p>
            <a:pPr marL="0" lvl="0" indent="0" algn="l" rtl="0">
              <a:lnSpc>
                <a:spcPct val="100000"/>
              </a:lnSpc>
              <a:spcBef>
                <a:spcPts val="0"/>
              </a:spcBef>
              <a:spcAft>
                <a:spcPts val="0"/>
              </a:spcAft>
              <a:buSzPts val="14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1295227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a:r>
              <a:rPr lang="en-US" sz="1400" b="1" i="0" u="none" strike="noStrike" cap="none" dirty="0">
                <a:solidFill>
                  <a:schemeClr val="dk1"/>
                </a:solidFill>
                <a:effectLst/>
                <a:latin typeface="Arial"/>
                <a:ea typeface="Arial"/>
                <a:cs typeface="Arial"/>
                <a:sym typeface="Arial"/>
              </a:rPr>
              <a:t>[name to take over,]</a:t>
            </a:r>
            <a:endParaRPr lang="en-US" sz="1400" b="0" i="0" u="none" strike="noStrike" cap="none" dirty="0">
              <a:solidFill>
                <a:schemeClr val="dk1"/>
              </a:solidFill>
              <a:effectLst/>
              <a:latin typeface="Arial"/>
              <a:ea typeface="Arial"/>
              <a:cs typeface="Arial"/>
              <a:sym typeface="Arial"/>
            </a:endParaRPr>
          </a:p>
          <a:p>
            <a:pPr marL="0"/>
            <a:r>
              <a:rPr lang="en-US" sz="1400" b="0" i="0" u="none" strike="noStrike" cap="none" dirty="0">
                <a:solidFill>
                  <a:schemeClr val="dk1"/>
                </a:solidFill>
                <a:effectLst/>
                <a:latin typeface="Arial"/>
                <a:ea typeface="Arial"/>
                <a:cs typeface="Arial"/>
                <a:sym typeface="Arial"/>
              </a:rPr>
              <a:t>Thank you, </a:t>
            </a:r>
            <a:r>
              <a:rPr lang="en-US" sz="1400" b="1" i="0" u="none" strike="noStrike" cap="none" dirty="0">
                <a:solidFill>
                  <a:schemeClr val="dk1"/>
                </a:solidFill>
                <a:effectLst/>
                <a:latin typeface="Arial"/>
                <a:ea typeface="Arial"/>
                <a:cs typeface="Arial"/>
                <a:sym typeface="Arial"/>
              </a:rPr>
              <a:t>[Insert name]</a:t>
            </a:r>
            <a:r>
              <a:rPr lang="en-US" sz="1400" b="0" i="0" u="none" strike="noStrike" cap="none" dirty="0">
                <a:solidFill>
                  <a:schemeClr val="dk1"/>
                </a:solidFill>
                <a:effectLst/>
                <a:latin typeface="Arial"/>
                <a:ea typeface="Arial"/>
                <a:cs typeface="Arial"/>
                <a:sym typeface="Arial"/>
              </a:rPr>
              <a:t>. Hello all, this is </a:t>
            </a:r>
            <a:r>
              <a:rPr lang="en-US" sz="1400" b="1" i="0" u="none" strike="noStrike" cap="none" dirty="0">
                <a:solidFill>
                  <a:schemeClr val="dk1"/>
                </a:solidFill>
                <a:effectLst/>
                <a:latin typeface="Arial"/>
                <a:ea typeface="Arial"/>
                <a:cs typeface="Arial"/>
                <a:sym typeface="Arial"/>
              </a:rPr>
              <a:t>[Insert name]</a:t>
            </a:r>
            <a:r>
              <a:rPr lang="en-US" sz="1400" b="0" i="0" u="none" strike="noStrike" cap="none" dirty="0">
                <a:solidFill>
                  <a:schemeClr val="dk1"/>
                </a:solidFill>
                <a:effectLst/>
                <a:latin typeface="Arial"/>
                <a:ea typeface="Arial"/>
                <a:cs typeface="Arial"/>
                <a:sym typeface="Arial"/>
              </a:rPr>
              <a:t>. I will continue to talk about </a:t>
            </a:r>
            <a:r>
              <a:rPr lang="en-US" sz="1400" b="1" i="0" u="none" strike="noStrike" cap="none" dirty="0">
                <a:solidFill>
                  <a:schemeClr val="dk1"/>
                </a:solidFill>
                <a:effectLst/>
                <a:latin typeface="Arial"/>
                <a:ea typeface="Arial"/>
                <a:cs typeface="Arial"/>
                <a:sym typeface="Arial"/>
              </a:rPr>
              <a:t>[Insert next subject]</a:t>
            </a:r>
            <a:r>
              <a:rPr lang="en-US" sz="1400" b="0" i="0" u="none" strike="noStrike" cap="none" dirty="0">
                <a:solidFill>
                  <a:schemeClr val="dk1"/>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Thank</a:t>
            </a:r>
            <a:r>
              <a:rPr lang="en-US" sz="1400" baseline="0" dirty="0"/>
              <a:t> you </a:t>
            </a:r>
            <a:r>
              <a:rPr lang="en-US" sz="1400" b="1" i="0" u="none" strike="noStrike" cap="none" dirty="0">
                <a:solidFill>
                  <a:schemeClr val="dk1"/>
                </a:solidFill>
                <a:effectLst/>
                <a:latin typeface="Arial"/>
                <a:ea typeface="Arial"/>
                <a:cs typeface="Arial"/>
                <a:sym typeface="Arial"/>
              </a:rPr>
              <a:t>[Insert name]</a:t>
            </a:r>
            <a:r>
              <a:rPr lang="en-US" sz="1400" baseline="0" dirty="0"/>
              <a:t>. I will continue on to the next part of </a:t>
            </a:r>
            <a:r>
              <a:rPr lang="en-US" sz="1400" b="1" i="0" u="none" strike="noStrike" cap="none" dirty="0">
                <a:solidFill>
                  <a:schemeClr val="dk1"/>
                </a:solidFill>
                <a:effectLst/>
                <a:latin typeface="Arial"/>
                <a:ea typeface="Arial"/>
                <a:cs typeface="Arial"/>
                <a:sym typeface="Arial"/>
              </a:rPr>
              <a:t>[Insert next subject]</a:t>
            </a:r>
            <a:r>
              <a:rPr lang="en-US" sz="1400" baseline="0" dirty="0"/>
              <a:t>.</a:t>
            </a: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speak handoff statement]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Now I shall</a:t>
            </a:r>
            <a:r>
              <a:rPr lang="en-US" sz="1400" baseline="0" dirty="0"/>
              <a:t> hand off to </a:t>
            </a:r>
            <a:r>
              <a:rPr lang="en-US" sz="1400" b="1" i="0" u="none" strike="noStrike" cap="none" dirty="0">
                <a:solidFill>
                  <a:schemeClr val="dk1"/>
                </a:solidFill>
                <a:effectLst/>
                <a:latin typeface="Arial"/>
                <a:ea typeface="Arial"/>
                <a:cs typeface="Arial"/>
                <a:sym typeface="Arial"/>
              </a:rPr>
              <a:t>[Insert name]</a:t>
            </a:r>
            <a:endParaRPr lang="en-US" sz="1400" b="1" baseline="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a:p>
            <a:pPr marL="0" lvl="0" indent="0" algn="l" rtl="0">
              <a:lnSpc>
                <a:spcPct val="100000"/>
              </a:lnSpc>
              <a:spcBef>
                <a:spcPts val="0"/>
              </a:spcBef>
              <a:spcAft>
                <a:spcPts val="0"/>
              </a:spcAft>
              <a:buSzPts val="1400"/>
              <a:buNone/>
            </a:pP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492253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20749106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US" dirty="0"/>
              <a:t>This concludes</a:t>
            </a:r>
            <a:r>
              <a:rPr lang="en-US" baseline="0" dirty="0"/>
              <a:t> our interim progress presentation. </a:t>
            </a:r>
          </a:p>
          <a:p>
            <a:pPr marL="0" lvl="0" indent="0" algn="l" rtl="0">
              <a:lnSpc>
                <a:spcPct val="100000"/>
              </a:lnSpc>
              <a:spcBef>
                <a:spcPts val="0"/>
              </a:spcBef>
              <a:spcAft>
                <a:spcPts val="0"/>
              </a:spcAft>
              <a:buSzPts val="1400"/>
              <a:buNone/>
            </a:pPr>
            <a:endParaRPr lang="en-US" baseline="0" dirty="0"/>
          </a:p>
          <a:p>
            <a:pPr marL="0" lvl="0" indent="0" algn="l" rtl="0">
              <a:lnSpc>
                <a:spcPct val="100000"/>
              </a:lnSpc>
              <a:spcBef>
                <a:spcPts val="0"/>
              </a:spcBef>
              <a:spcAft>
                <a:spcPts val="0"/>
              </a:spcAft>
              <a:buSzPts val="1400"/>
              <a:buNone/>
            </a:pPr>
            <a:r>
              <a:rPr lang="en-US" baseline="0" dirty="0"/>
              <a:t>Are there any questions? </a:t>
            </a:r>
            <a:endParaRPr lang="en-US" dirty="0"/>
          </a:p>
          <a:p>
            <a:r>
              <a:rPr lang="en-CA" dirty="0"/>
              <a:t>Are there any ideas or suggestions?</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13</a:t>
            </a:fld>
            <a:endParaRPr lang="ko-KR" altLang="en-US"/>
          </a:p>
        </p:txBody>
      </p:sp>
    </p:spTree>
    <p:extLst>
      <p:ext uri="{BB962C8B-B14F-4D97-AF65-F5344CB8AC3E}">
        <p14:creationId xmlns:p14="http://schemas.microsoft.com/office/powerpoint/2010/main" val="190014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fontScale="92500" lnSpcReduction="10000"/>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01 – Raptors] </a:t>
            </a: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The Toronto Raptors are an NBA championship team with a $2.1 billion market capitalization. Key players added in 2019 contributed to critical wins during the season and championship playoff run. The team has been in decline since being crowned 2019 NBA champions.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02 – GM] </a:t>
            </a: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The team’s General Manager (GM) and owners are seeking recommendations on improving the team’s chances at another championship run while preserving the team’s long-term future. The recommendations will be in the form of marginal/minor improvements to the player roster. The stakeholders intend to either maintain or improve on the number of wins during the regular season and more importantly during the playoffs.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The organization wants to retain a public interest in the team while improving the team’s performance without rebuilding the entire team. A spot in the NBA finals while maintaining the number of regular-season wins would be ideal.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2</a:t>
            </a:fld>
            <a:endParaRPr lang="ko-KR" altLang="en-US"/>
          </a:p>
        </p:txBody>
      </p:sp>
    </p:spTree>
    <p:extLst>
      <p:ext uri="{BB962C8B-B14F-4D97-AF65-F5344CB8AC3E}">
        <p14:creationId xmlns:p14="http://schemas.microsoft.com/office/powerpoint/2010/main" val="457842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To attain the requirements outlined by the management, we are looking to determine what features affect team wins/losses and predict how this can be improved/reduced through changes in the team’s roster.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 </a:t>
            </a:r>
          </a:p>
          <a:p>
            <a:pPr marL="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Primary Objective]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primary objective of this analysis is to determine which features are important to the Toronto Raptors team to produce more wins in the regular season and the playoffs. </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02 - Secondary Objective]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secondary objective is to review team players’ performance-to-cost effectiveness.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03 – Data scop]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scope of this analysis will be to focus on the historical player data from 2005 to 2020 as this closely represent the players of the current era. The performance baseline of the team and players will be established using the data for The Toronto Raptors 2019-2020 season. These statistics will be used to indicate performance features for the team and the individual players.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1411422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The data for this analysis is hosted by </a:t>
            </a:r>
            <a:r>
              <a:rPr lang="en-US" sz="14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3"/>
              </a:rPr>
              <a:t>nba.com</a:t>
            </a:r>
            <a:r>
              <a:rPr lang="en-US" sz="1400" dirty="0">
                <a:effectLst/>
                <a:latin typeface="Arial" panose="020B0604020202020204" pitchFamily="34" charset="0"/>
                <a:ea typeface="Calibri" panose="020F0502020204030204" pitchFamily="34" charset="0"/>
                <a:cs typeface="Times New Roman" panose="02020603050405020304" pitchFamily="18" charset="0"/>
              </a:rPr>
              <a:t>; It is made available via webservices through </a:t>
            </a:r>
            <a:r>
              <a:rPr lang="en-US" sz="14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4"/>
              </a:rPr>
              <a:t>stats.nba.com</a:t>
            </a:r>
            <a:r>
              <a:rPr lang="en-US" sz="1400" dirty="0">
                <a:effectLst/>
                <a:latin typeface="Arial" panose="020B0604020202020204" pitchFamily="34"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API]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err="1">
                <a:effectLst/>
                <a:latin typeface="Arial" panose="020B0604020202020204" pitchFamily="34" charset="0"/>
                <a:ea typeface="Calibri" panose="020F0502020204030204" pitchFamily="34" charset="0"/>
                <a:cs typeface="Times New Roman" panose="02020603050405020304" pitchFamily="18" charset="0"/>
              </a:rPr>
              <a:t>nba_api</a:t>
            </a:r>
            <a:r>
              <a:rPr lang="en-US" sz="1400" dirty="0">
                <a:effectLst/>
                <a:latin typeface="Arial" panose="020B0604020202020204" pitchFamily="34" charset="0"/>
                <a:ea typeface="Calibri" panose="020F0502020204030204" pitchFamily="34" charset="0"/>
                <a:cs typeface="Times New Roman" panose="02020603050405020304" pitchFamily="18" charset="0"/>
              </a:rPr>
              <a:t> is an open access API client library for Python developed by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Swar</a:t>
            </a:r>
            <a:r>
              <a:rPr lang="en-US" sz="1400" dirty="0">
                <a:effectLst/>
                <a:latin typeface="Arial" panose="020B0604020202020204" pitchFamily="34" charset="0"/>
                <a:ea typeface="Calibri" panose="020F0502020204030204" pitchFamily="34" charset="0"/>
                <a:cs typeface="Times New Roman" panose="02020603050405020304" pitchFamily="18" charset="0"/>
              </a:rPr>
              <a:t> Patel. There are more than 250 endpoints (the method to request information through the API) available.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02 – Player stats table]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We use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playergamelogs</a:t>
            </a:r>
            <a:r>
              <a:rPr lang="en-US" sz="1400" dirty="0">
                <a:effectLst/>
                <a:latin typeface="Arial" panose="020B0604020202020204" pitchFamily="34" charset="0"/>
                <a:ea typeface="Calibri" panose="020F0502020204030204" pitchFamily="34" charset="0"/>
                <a:cs typeface="Times New Roman" panose="02020603050405020304" pitchFamily="18" charset="0"/>
              </a:rPr>
              <a:t> to pull out player statistics by game as see in the table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03 – Player salaries]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0" dirty="0">
                <a:solidFill>
                  <a:srgbClr val="2D2E2D"/>
                </a:solidFill>
              </a:rPr>
              <a:t>We pulled player salary data from various sites and</a:t>
            </a:r>
          </a:p>
          <a:p>
            <a:pPr marL="0" marR="0" lvl="0" indent="0" algn="l" rtl="0">
              <a:lnSpc>
                <a:spcPct val="100000"/>
              </a:lnSpc>
              <a:spcBef>
                <a:spcPts val="0"/>
              </a:spcBef>
              <a:spcAft>
                <a:spcPts val="0"/>
              </a:spcAft>
              <a:buClr>
                <a:srgbClr val="000000"/>
              </a:buClr>
              <a:buSzPts val="1400"/>
              <a:buFont typeface="Arial"/>
              <a:buNone/>
            </a:pPr>
            <a:endParaRPr lang="en-US" sz="105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04 – Player salaries table] </a:t>
            </a:r>
          </a:p>
          <a:p>
            <a:pPr marL="0" marR="0" lvl="0" indent="0" algn="l" rtl="0">
              <a:lnSpc>
                <a:spcPct val="100000"/>
              </a:lnSpc>
              <a:spcBef>
                <a:spcPts val="0"/>
              </a:spcBef>
              <a:spcAft>
                <a:spcPts val="0"/>
              </a:spcAft>
              <a:buClr>
                <a:srgbClr val="000000"/>
              </a:buClr>
              <a:buSzPts val="1400"/>
              <a:buFont typeface="Arial"/>
              <a:buNone/>
            </a:pPr>
            <a:r>
              <a:rPr lang="en-US" sz="1050" b="0" dirty="0">
                <a:solidFill>
                  <a:srgbClr val="2D2E2D"/>
                </a:solidFill>
              </a:rPr>
              <a:t>merged it together to produce a salary dataset. </a:t>
            </a:r>
            <a:endParaRPr lang="en-US" sz="105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05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05 – Player salaries historical] </a:t>
            </a:r>
          </a:p>
          <a:p>
            <a:pPr marL="0" marR="0" lvl="0" indent="0" algn="l" rtl="0">
              <a:lnSpc>
                <a:spcPct val="100000"/>
              </a:lnSpc>
              <a:spcBef>
                <a:spcPts val="0"/>
              </a:spcBef>
              <a:spcAft>
                <a:spcPts val="0"/>
              </a:spcAft>
              <a:buClr>
                <a:srgbClr val="000000"/>
              </a:buClr>
              <a:buSzPts val="1400"/>
              <a:buFont typeface="Arial"/>
              <a:buNone/>
            </a:pPr>
            <a:r>
              <a:rPr lang="en-US" sz="1050" b="0" dirty="0">
                <a:solidFill>
                  <a:srgbClr val="2D2E2D"/>
                </a:solidFill>
              </a:rPr>
              <a:t>both historical contracts from ESPN and</a:t>
            </a:r>
          </a:p>
          <a:p>
            <a:pPr marL="0" marR="0" lvl="0" indent="0" algn="l" rtl="0">
              <a:lnSpc>
                <a:spcPct val="100000"/>
              </a:lnSpc>
              <a:spcBef>
                <a:spcPts val="0"/>
              </a:spcBef>
              <a:spcAft>
                <a:spcPts val="0"/>
              </a:spcAft>
              <a:buClr>
                <a:srgbClr val="000000"/>
              </a:buClr>
              <a:buSzPts val="1400"/>
              <a:buFont typeface="Arial"/>
              <a:buNone/>
            </a:pPr>
            <a:endParaRPr lang="en-US" sz="1050" b="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06 – Player salaries current]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0" dirty="0">
                <a:solidFill>
                  <a:srgbClr val="2D2E2D"/>
                </a:solidFill>
              </a:rPr>
              <a:t>current contracts </a:t>
            </a: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[Just pause for a couple of seconds] </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339972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312228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[notes ] talk about roles and the challenges and expand on</a:t>
            </a:r>
          </a:p>
          <a:p>
            <a:pPr marL="285750" marR="0" lvl="0" indent="-28575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PM</a:t>
            </a:r>
          </a:p>
          <a:p>
            <a:pPr marL="285750" marR="0" lvl="0" indent="-28575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Data Architect</a:t>
            </a:r>
          </a:p>
          <a:p>
            <a:pPr marL="285750" marR="0" lvl="0" indent="-285750" algn="l" defTabSz="914400" rtl="0" eaLnBrk="1" fontAlgn="auto" latinLnBrk="0"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Program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Mgr</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Working as a team</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err="1">
                <a:effectLst/>
                <a:latin typeface="Arial" panose="020B0604020202020204" pitchFamily="34" charset="0"/>
                <a:ea typeface="Calibri" panose="020F0502020204030204" pitchFamily="34" charset="0"/>
                <a:cs typeface="Times New Roman" panose="02020603050405020304" pitchFamily="18" charset="0"/>
              </a:rPr>
              <a:t>Familiary</a:t>
            </a:r>
            <a:r>
              <a:rPr lang="en-US" sz="1400" dirty="0">
                <a:effectLst/>
                <a:latin typeface="Arial" panose="020B0604020202020204" pitchFamily="34" charset="0"/>
                <a:ea typeface="Calibri" panose="020F0502020204030204" pitchFamily="34" charset="0"/>
                <a:cs typeface="Times New Roman" panose="02020603050405020304" pitchFamily="18" charset="0"/>
              </a:rPr>
              <a:t> with the domain.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The overall implementation will be in 5 phases with a deliverable provided at the end of each phase. Completion of the final report is targeted for Apr 15</a:t>
            </a:r>
            <a:r>
              <a:rPr lang="en-US" sz="1400" baseline="30000" dirty="0">
                <a:effectLst/>
                <a:latin typeface="Arial" panose="020B0604020202020204" pitchFamily="34" charset="0"/>
                <a:ea typeface="Calibri" panose="020F0502020204030204" pitchFamily="34" charset="0"/>
                <a:cs typeface="Times New Roman" panose="02020603050405020304" pitchFamily="18" charset="0"/>
              </a:rPr>
              <a:t>th</a:t>
            </a:r>
            <a:r>
              <a:rPr lang="en-US" sz="1400" dirty="0">
                <a:effectLst/>
                <a:latin typeface="Arial" panose="020B0604020202020204" pitchFamily="34" charset="0"/>
                <a:ea typeface="Calibri" panose="020F0502020204030204" pitchFamily="34" charset="0"/>
                <a:cs typeface="Times New Roman" panose="02020603050405020304" pitchFamily="18" charset="0"/>
              </a:rPr>
              <a:t> along with a presentation to summarizing the recommendations outlined in the report.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05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05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2625812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Cindy explain chart and show formula and how data was obtained</a:t>
            </a: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20911406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462235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20817245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2021-03-18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부제목 2"/>
          <p:cNvSpPr>
            <a:spLocks noGrp="1"/>
          </p:cNvSpPr>
          <p:nvPr>
            <p:ph type="subTitle" idx="1"/>
          </p:nvPr>
        </p:nvSpPr>
        <p:spPr>
          <a:xfrm>
            <a:off x="1225950" y="3141762"/>
            <a:ext cx="6597448" cy="86409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rgbClr val="575757"/>
                </a:solidFill>
                <a:effectLst/>
                <a:latin typeface="+mj-lt"/>
                <a:ea typeface="맑은 고딕" pitchFamily="50" charset="-127"/>
                <a:cs typeface="+mj-cs"/>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endParaRPr lang="ko-KR" altLang="en-US" dirty="0"/>
          </a:p>
        </p:txBody>
      </p:sp>
      <p:sp>
        <p:nvSpPr>
          <p:cNvPr id="15" name="제목 1"/>
          <p:cNvSpPr>
            <a:spLocks noGrp="1"/>
          </p:cNvSpPr>
          <p:nvPr>
            <p:ph type="ctrTitle" hasCustomPrompt="1"/>
          </p:nvPr>
        </p:nvSpPr>
        <p:spPr>
          <a:xfrm>
            <a:off x="1198662" y="1170857"/>
            <a:ext cx="5040560" cy="197090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rgbClr val="87334A"/>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2021-03-18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2021-03-18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15" name="내용 개체 틀 2"/>
          <p:cNvSpPr>
            <a:spLocks noGrp="1"/>
          </p:cNvSpPr>
          <p:nvPr>
            <p:ph idx="1" hasCustomPrompt="1"/>
          </p:nvPr>
        </p:nvSpPr>
        <p:spPr>
          <a:xfrm>
            <a:off x="609521" y="1485579"/>
            <a:ext cx="10971372" cy="4824535"/>
          </a:xfrm>
        </p:spPr>
        <p:txBody>
          <a:bodyPr>
            <a:normAutofit/>
          </a:bodyPr>
          <a:lstStyle>
            <a:lvl1pPr algn="l">
              <a:buNone/>
              <a:defRPr sz="2000" i="1" baseline="0">
                <a:solidFill>
                  <a:srgbClr val="87334A"/>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Replaced with your own text</a:t>
            </a:r>
            <a:endParaRPr lang="ko-KR" altLang="en-US" dirty="0"/>
          </a:p>
        </p:txBody>
      </p:sp>
      <p:sp>
        <p:nvSpPr>
          <p:cNvPr id="14" name="제목 1"/>
          <p:cNvSpPr>
            <a:spLocks noGrp="1"/>
          </p:cNvSpPr>
          <p:nvPr>
            <p:ph type="title"/>
          </p:nvPr>
        </p:nvSpPr>
        <p:spPr>
          <a:xfrm>
            <a:off x="609520" y="189434"/>
            <a:ext cx="10971373" cy="798753"/>
          </a:xfrm>
        </p:spPr>
        <p:txBody>
          <a:bodyPr vert="horz" lIns="99569" tIns="49785" rIns="99569" bIns="49785" rtlCol="0" anchor="ctr">
            <a:normAutofit/>
          </a:bodyPr>
          <a:lstStyle>
            <a:lvl1pPr algn="ctr" defTabSz="995690" rtl="0" eaLnBrk="1" latinLnBrk="1" hangingPunct="1">
              <a:spcBef>
                <a:spcPct val="0"/>
              </a:spcBef>
              <a:buNone/>
              <a:defRPr lang="ko-KR" altLang="en-US" sz="4000" b="1" kern="1200" baseline="0" dirty="0">
                <a:solidFill>
                  <a:srgbClr val="87334A"/>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2021-03-18</a:t>
            </a:fld>
            <a:endParaRPr lang="ko-KR" altLang="en-US"/>
          </a:p>
        </p:txBody>
      </p:sp>
      <p:sp>
        <p:nvSpPr>
          <p:cNvPr id="13" name="바닥글 개체 틀 4"/>
          <p:cNvSpPr>
            <a:spLocks noGrp="1"/>
          </p:cNvSpPr>
          <p:nvPr>
            <p:ph type="ftr" sz="quarter" idx="11"/>
          </p:nvPr>
        </p:nvSpPr>
        <p:spPr>
          <a:xfrm>
            <a:off x="4165059" y="6502342"/>
            <a:ext cx="3860297" cy="220692"/>
          </a:xfrm>
        </p:spPr>
        <p:txBody>
          <a:bodyPr/>
          <a:lstStyle/>
          <a:p>
            <a:endParaRPr lang="ko-KR" altLang="en-US"/>
          </a:p>
        </p:txBody>
      </p:sp>
      <p:sp>
        <p:nvSpPr>
          <p:cNvPr id="1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pic>
        <p:nvPicPr>
          <p:cNvPr id="8" name="내용 개체 틀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30710" y="408993"/>
            <a:ext cx="353539" cy="359634"/>
          </a:xfrm>
          <a:prstGeom prst="rect">
            <a:avLst/>
          </a:prstGeom>
        </p:spPr>
      </p:pic>
      <p:pic>
        <p:nvPicPr>
          <p:cNvPr id="9" name="내용 개체 틀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27654" y="408993"/>
            <a:ext cx="353539" cy="359634"/>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2021-03-18</a:t>
            </a:fld>
            <a:endParaRPr lang="ko-KR" altLang="en-US"/>
          </a:p>
        </p:txBody>
      </p:sp>
      <p:sp>
        <p:nvSpPr>
          <p:cNvPr id="5" name="바닥글 개체 틀 4"/>
          <p:cNvSpPr>
            <a:spLocks noGrp="1"/>
          </p:cNvSpPr>
          <p:nvPr>
            <p:ph type="ftr" sz="quarter" idx="11"/>
          </p:nvPr>
        </p:nvSpPr>
        <p:spPr>
          <a:xfrm>
            <a:off x="4165059" y="6502342"/>
            <a:ext cx="3860297" cy="220692"/>
          </a:xfrm>
        </p:spPr>
        <p:txBody>
          <a:bodyPr/>
          <a:lstStyle/>
          <a:p>
            <a:endParaRPr lang="ko-KR" altLang="en-US"/>
          </a:p>
        </p:txBody>
      </p:sp>
      <p:sp>
        <p:nvSpPr>
          <p:cNvPr id="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609521" y="189434"/>
            <a:ext cx="10971372"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521" y="1485578"/>
            <a:ext cx="10971372" cy="4824535"/>
          </a:xfrm>
        </p:spPr>
        <p:txBody>
          <a:bodyPr>
            <a:normAutofit/>
          </a:bodyPr>
          <a:lstStyle>
            <a:lvl1pPr algn="l">
              <a:buNone/>
              <a:defRPr sz="2000" i="1" baseline="0">
                <a:solidFill>
                  <a:schemeClr val="tx1">
                    <a:lumMod val="75000"/>
                    <a:lumOff val="2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a:t>Replaced with your own text</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2021-03-18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6239222" y="2440830"/>
            <a:ext cx="5951190" cy="1977926"/>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rgbClr val="87334A"/>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521" y="19030"/>
            <a:ext cx="10971372" cy="797093"/>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521" y="1062267"/>
            <a:ext cx="10971372" cy="5287636"/>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521" y="6430887"/>
            <a:ext cx="2844430" cy="292147"/>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2021-03-18</a:t>
            </a:fld>
            <a:endParaRPr lang="ko-KR" altLang="en-US"/>
          </a:p>
        </p:txBody>
      </p:sp>
      <p:sp>
        <p:nvSpPr>
          <p:cNvPr id="5" name="바닥글 개체 틀 4"/>
          <p:cNvSpPr>
            <a:spLocks noGrp="1"/>
          </p:cNvSpPr>
          <p:nvPr>
            <p:ph type="ftr" sz="quarter" idx="3"/>
          </p:nvPr>
        </p:nvSpPr>
        <p:spPr>
          <a:xfrm>
            <a:off x="4165059" y="6430887"/>
            <a:ext cx="3860297" cy="29214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6463" y="6430887"/>
            <a:ext cx="2844430" cy="292147"/>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690" rtl="0" eaLnBrk="1" latinLnBrk="1" hangingPunct="1">
        <a:spcBef>
          <a:spcPct val="0"/>
        </a:spcBef>
        <a:buNone/>
        <a:defRPr lang="ko-KR" altLang="en-US" sz="3800" kern="1200">
          <a:solidFill>
            <a:sysClr val="windowText" lastClr="000000"/>
          </a:solidFill>
          <a:latin typeface="맑은 고딕" pitchFamily="50" charset="-127"/>
          <a:ea typeface="맑은 고딕" pitchFamily="50" charset="-127"/>
          <a:cs typeface="+mj-cs"/>
        </a:defRPr>
      </a:lvl1pPr>
    </p:titleStyle>
    <p:bodyStyle>
      <a:lvl1pPr marL="373384" indent="-373384" algn="l" defTabSz="995690" rtl="0" eaLnBrk="1" latinLnBrk="1" hangingPunct="1">
        <a:spcBef>
          <a:spcPct val="20000"/>
        </a:spcBef>
        <a:buFont typeface="Arial" pitchFamily="34" charset="0"/>
        <a:buChar char="•"/>
        <a:defRPr lang="ko-KR" altLang="en-US" sz="2700" kern="1200" smtClean="0">
          <a:solidFill>
            <a:schemeClr val="tx1"/>
          </a:solidFill>
          <a:latin typeface="맑은 고딕" pitchFamily="50" charset="-127"/>
          <a:ea typeface="맑은 고딕" pitchFamily="50" charset="-127"/>
          <a:cs typeface="+mn-cs"/>
        </a:defRPr>
      </a:lvl1pPr>
      <a:lvl2pPr marL="808998" indent="-31115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613"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458"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40303" indent="-248923" algn="l" defTabSz="995690"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부제목 7"/>
          <p:cNvSpPr>
            <a:spLocks noGrp="1"/>
          </p:cNvSpPr>
          <p:nvPr>
            <p:ph type="subTitle" idx="1"/>
          </p:nvPr>
        </p:nvSpPr>
        <p:spPr>
          <a:xfrm>
            <a:off x="550590" y="2257989"/>
            <a:ext cx="4464496" cy="1152128"/>
          </a:xfrm>
        </p:spPr>
        <p:txBody>
          <a:bodyPr/>
          <a:lstStyle/>
          <a:p>
            <a:r>
              <a:rPr lang="en-US" altLang="ko-KR" sz="3000" dirty="0"/>
              <a:t>DAT 205 Capstone</a:t>
            </a:r>
            <a:br>
              <a:rPr lang="en-US" altLang="ko-KR" sz="3000" dirty="0"/>
            </a:br>
            <a:r>
              <a:rPr lang="en-US" altLang="ko-KR" sz="3000" dirty="0"/>
              <a:t>Interim Progress</a:t>
            </a:r>
          </a:p>
        </p:txBody>
      </p:sp>
      <p:sp>
        <p:nvSpPr>
          <p:cNvPr id="7" name="제목 6"/>
          <p:cNvSpPr>
            <a:spLocks noGrp="1"/>
          </p:cNvSpPr>
          <p:nvPr>
            <p:ph type="ctrTitle"/>
          </p:nvPr>
        </p:nvSpPr>
        <p:spPr>
          <a:xfrm>
            <a:off x="478582" y="621482"/>
            <a:ext cx="5328592" cy="1656184"/>
          </a:xfrm>
        </p:spPr>
        <p:txBody>
          <a:bodyPr/>
          <a:lstStyle/>
          <a:p>
            <a:r>
              <a:rPr lang="en-US" altLang="ko-KR" sz="5000" dirty="0"/>
              <a:t>PROJECT RAPTORS REBOUND</a:t>
            </a:r>
            <a:endParaRPr lang="ko-KR" altLang="en-US" sz="5000" dirty="0"/>
          </a:p>
        </p:txBody>
      </p:sp>
      <p:sp>
        <p:nvSpPr>
          <p:cNvPr id="27" name="TextBox 26">
            <a:extLst>
              <a:ext uri="{FF2B5EF4-FFF2-40B4-BE49-F238E27FC236}">
                <a16:creationId xmlns:a16="http://schemas.microsoft.com/office/drawing/2014/main" id="{12FB82B8-435C-488B-892F-0B2A8E7D84A2}"/>
              </a:ext>
            </a:extLst>
          </p:cNvPr>
          <p:cNvSpPr txBox="1"/>
          <p:nvPr/>
        </p:nvSpPr>
        <p:spPr>
          <a:xfrm>
            <a:off x="5519142" y="6416178"/>
            <a:ext cx="6094520" cy="424732"/>
          </a:xfrm>
          <a:prstGeom prst="rect">
            <a:avLst/>
          </a:prstGeom>
          <a:noFill/>
        </p:spPr>
        <p:txBody>
          <a:bodyPr wrap="square">
            <a:spAutoFit/>
          </a:bodyPr>
          <a:lstStyle/>
          <a:p>
            <a:pPr marL="0" lvl="0" indent="0" algn="l" rtl="0">
              <a:lnSpc>
                <a:spcPct val="90000"/>
              </a:lnSpc>
              <a:spcBef>
                <a:spcPts val="0"/>
              </a:spcBef>
              <a:spcAft>
                <a:spcPts val="0"/>
              </a:spcAft>
              <a:buSzPts val="2800"/>
              <a:buNone/>
            </a:pPr>
            <a:r>
              <a:rPr lang="en-US" sz="2400" b="1" dirty="0">
                <a:solidFill>
                  <a:srgbClr val="A87A85"/>
                </a:solidFill>
              </a:rPr>
              <a:t>Group 1 - Bhavika Patil, Cindy Guo, Dennis Hung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Preliminary Recommendations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Text goes here</a:t>
            </a:r>
          </a:p>
          <a:p>
            <a:pPr>
              <a:buFont typeface="Arial" panose="020B0604020202020204" pitchFamily="34" charset="0"/>
              <a:buChar char="•"/>
            </a:pPr>
            <a:endParaRPr lang="ko-KR" altLang="en-US" dirty="0"/>
          </a:p>
        </p:txBody>
      </p:sp>
    </p:spTree>
    <p:extLst>
      <p:ext uri="{BB962C8B-B14F-4D97-AF65-F5344CB8AC3E}">
        <p14:creationId xmlns:p14="http://schemas.microsoft.com/office/powerpoint/2010/main" val="1698153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a:extLst>
              <a:ext uri="{FF2B5EF4-FFF2-40B4-BE49-F238E27FC236}">
                <a16:creationId xmlns:a16="http://schemas.microsoft.com/office/drawing/2014/main" id="{9BBC7092-643C-4FB4-A926-0972CABB9734}"/>
              </a:ext>
            </a:extLst>
          </p:cNvPr>
          <p:cNvSpPr>
            <a:spLocks noGrp="1"/>
          </p:cNvSpPr>
          <p:nvPr>
            <p:ph idx="1"/>
          </p:nvPr>
        </p:nvSpPr>
        <p:spPr>
          <a:xfrm>
            <a:off x="609521" y="1485579"/>
            <a:ext cx="10971372" cy="4824535"/>
          </a:xfrm>
        </p:spPr>
        <p:txBody>
          <a:bodyPr/>
          <a:lstStyle/>
          <a:p>
            <a:endParaRPr lang="en-US"/>
          </a:p>
        </p:txBody>
      </p:sp>
      <p:sp>
        <p:nvSpPr>
          <p:cNvPr id="2" name="제목 1"/>
          <p:cNvSpPr>
            <a:spLocks noGrp="1"/>
          </p:cNvSpPr>
          <p:nvPr>
            <p:ph type="title"/>
          </p:nvPr>
        </p:nvSpPr>
        <p:spPr>
          <a:xfrm>
            <a:off x="609520" y="189434"/>
            <a:ext cx="10971373" cy="798753"/>
          </a:xfrm>
        </p:spPr>
        <p:txBody>
          <a:bodyPr anchor="ctr">
            <a:normAutofit/>
          </a:bodyPr>
          <a:lstStyle/>
          <a:p>
            <a:r>
              <a:rPr lang="en-US" altLang="ko-KR" dirty="0"/>
              <a:t>[Template - Insert Title]</a:t>
            </a:r>
          </a:p>
        </p:txBody>
      </p:sp>
    </p:spTree>
    <p:extLst>
      <p:ext uri="{BB962C8B-B14F-4D97-AF65-F5344CB8AC3E}">
        <p14:creationId xmlns:p14="http://schemas.microsoft.com/office/powerpoint/2010/main" val="4033924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4511030" y="1013751"/>
            <a:ext cx="3600400" cy="769441"/>
          </a:xfrm>
          <a:prstGeom prst="rect">
            <a:avLst/>
          </a:prstGeom>
          <a:noFill/>
        </p:spPr>
        <p:txBody>
          <a:bodyPr wrap="square" rtlCol="0">
            <a:spAutoFit/>
          </a:bodyPr>
          <a:lstStyle/>
          <a:p>
            <a:r>
              <a:rPr lang="en-US" altLang="ko-KR" sz="4400" b="1" dirty="0">
                <a:solidFill>
                  <a:srgbClr val="87334A"/>
                </a:solidFill>
                <a:latin typeface="+mj-lt"/>
                <a:ea typeface="맑은 고딕" panose="020B0503020000020004" pitchFamily="50" charset="-127"/>
              </a:rPr>
              <a:t>Assumptions</a:t>
            </a:r>
            <a:endParaRPr lang="ko-KR" altLang="en-US" sz="4400" b="1" dirty="0">
              <a:solidFill>
                <a:srgbClr val="87334A"/>
              </a:solidFill>
              <a:latin typeface="+mj-lt"/>
              <a:ea typeface="맑은 고딕" panose="020B0503020000020004" pitchFamily="50" charset="-127"/>
            </a:endParaRPr>
          </a:p>
        </p:txBody>
      </p:sp>
      <p:grpSp>
        <p:nvGrpSpPr>
          <p:cNvPr id="3" name="그룹 2"/>
          <p:cNvGrpSpPr/>
          <p:nvPr/>
        </p:nvGrpSpPr>
        <p:grpSpPr>
          <a:xfrm>
            <a:off x="4511030" y="1917626"/>
            <a:ext cx="5544616" cy="769441"/>
            <a:chOff x="6311230" y="1989634"/>
            <a:chExt cx="4464496" cy="769441"/>
          </a:xfrm>
        </p:grpSpPr>
        <p:sp>
          <p:nvSpPr>
            <p:cNvPr id="46" name="TextBox 13"/>
            <p:cNvSpPr txBox="1">
              <a:spLocks noChangeArrowheads="1"/>
            </p:cNvSpPr>
            <p:nvPr/>
          </p:nvSpPr>
          <p:spPr bwMode="auto">
            <a:xfrm>
              <a:off x="6311230" y="1989634"/>
              <a:ext cx="720082" cy="523220"/>
            </a:xfrm>
            <a:prstGeom prst="rect">
              <a:avLst/>
            </a:prstGeom>
            <a:noFill/>
            <a:ln w="9525">
              <a:noFill/>
              <a:miter lim="800000"/>
              <a:headEnd/>
              <a:tailEnd/>
            </a:ln>
          </p:spPr>
          <p:txBody>
            <a:bodyPr wrap="square">
              <a:spAutoFit/>
            </a:bodyPr>
            <a:lstStyle/>
            <a:p>
              <a:pPr algn="r"/>
              <a:r>
                <a:rPr lang="en-US" altLang="ko-KR" sz="2800" b="1" dirty="0">
                  <a:solidFill>
                    <a:srgbClr val="87334A"/>
                  </a:solidFill>
                  <a:latin typeface="+mj-lt"/>
                  <a:ea typeface="맑은 고딕" panose="020B0503020000020004" pitchFamily="50" charset="-127"/>
                </a:rPr>
                <a:t>01</a:t>
              </a:r>
              <a:endParaRPr lang="ko-KR" altLang="en-US" sz="2800" b="1" dirty="0">
                <a:solidFill>
                  <a:srgbClr val="87334A"/>
                </a:solidFill>
                <a:latin typeface="+mj-lt"/>
                <a:ea typeface="맑은 고딕" panose="020B0503020000020004" pitchFamily="50" charset="-127"/>
              </a:endParaRPr>
            </a:p>
          </p:txBody>
        </p:sp>
        <p:sp>
          <p:nvSpPr>
            <p:cNvPr id="47" name="Text Box 5"/>
            <p:cNvSpPr txBox="1">
              <a:spLocks noChangeArrowheads="1"/>
            </p:cNvSpPr>
            <p:nvPr/>
          </p:nvSpPr>
          <p:spPr bwMode="auto">
            <a:xfrm>
              <a:off x="7050905" y="2051189"/>
              <a:ext cx="3724821" cy="707886"/>
            </a:xfrm>
            <a:prstGeom prst="rect">
              <a:avLst/>
            </a:prstGeom>
            <a:noFill/>
            <a:ln w="9525">
              <a:noFill/>
              <a:miter lim="800000"/>
              <a:headEnd/>
              <a:tailEnd/>
            </a:ln>
          </p:spPr>
          <p:txBody>
            <a:bodyPr wrap="square">
              <a:spAutoFit/>
            </a:bodyPr>
            <a:lstStyle/>
            <a:p>
              <a:pPr>
                <a:defRPr/>
              </a:pPr>
              <a:r>
                <a:rPr lang="en-US" altLang="ko-KR" b="1" dirty="0">
                  <a:solidFill>
                    <a:srgbClr val="575757"/>
                  </a:solidFill>
                  <a:latin typeface="+mj-lt"/>
                </a:rPr>
                <a:t>Toronto Raptors only Play for NBA</a:t>
              </a:r>
            </a:p>
          </p:txBody>
        </p:sp>
      </p:grpSp>
      <p:grpSp>
        <p:nvGrpSpPr>
          <p:cNvPr id="9" name="그룹 8"/>
          <p:cNvGrpSpPr/>
          <p:nvPr/>
        </p:nvGrpSpPr>
        <p:grpSpPr>
          <a:xfrm>
            <a:off x="4511030" y="2709714"/>
            <a:ext cx="5256584" cy="1077218"/>
            <a:chOff x="6311230" y="2781722"/>
            <a:chExt cx="4464496" cy="1077218"/>
          </a:xfrm>
        </p:grpSpPr>
        <p:sp>
          <p:nvSpPr>
            <p:cNvPr id="69" name="TextBox 13"/>
            <p:cNvSpPr txBox="1">
              <a:spLocks noChangeArrowheads="1"/>
            </p:cNvSpPr>
            <p:nvPr/>
          </p:nvSpPr>
          <p:spPr bwMode="auto">
            <a:xfrm>
              <a:off x="6311230" y="2781722"/>
              <a:ext cx="720082" cy="523220"/>
            </a:xfrm>
            <a:prstGeom prst="rect">
              <a:avLst/>
            </a:prstGeom>
            <a:noFill/>
            <a:ln w="9525">
              <a:noFill/>
              <a:miter lim="800000"/>
              <a:headEnd/>
              <a:tailEnd/>
            </a:ln>
          </p:spPr>
          <p:txBody>
            <a:bodyPr wrap="square">
              <a:spAutoFit/>
            </a:bodyPr>
            <a:lstStyle/>
            <a:p>
              <a:pPr algn="r"/>
              <a:r>
                <a:rPr lang="en-US" altLang="ko-KR" sz="2800" b="1" dirty="0">
                  <a:solidFill>
                    <a:srgbClr val="87334A"/>
                  </a:solidFill>
                  <a:latin typeface="+mj-lt"/>
                  <a:ea typeface="맑은 고딕" panose="020B0503020000020004" pitchFamily="50" charset="-127"/>
                </a:rPr>
                <a:t>02</a:t>
              </a:r>
              <a:endParaRPr lang="ko-KR" altLang="en-US" sz="2800" b="1" dirty="0">
                <a:solidFill>
                  <a:srgbClr val="87334A"/>
                </a:solidFill>
                <a:latin typeface="+mj-lt"/>
                <a:ea typeface="맑은 고딕" panose="020B0503020000020004" pitchFamily="50" charset="-127"/>
              </a:endParaRPr>
            </a:p>
          </p:txBody>
        </p:sp>
        <p:sp>
          <p:nvSpPr>
            <p:cNvPr id="70" name="Text Box 5"/>
            <p:cNvSpPr txBox="1">
              <a:spLocks noChangeArrowheads="1"/>
            </p:cNvSpPr>
            <p:nvPr/>
          </p:nvSpPr>
          <p:spPr bwMode="auto">
            <a:xfrm>
              <a:off x="7050905" y="2843277"/>
              <a:ext cx="3724821" cy="1015663"/>
            </a:xfrm>
            <a:prstGeom prst="rect">
              <a:avLst/>
            </a:prstGeom>
            <a:noFill/>
            <a:ln w="9525">
              <a:noFill/>
              <a:miter lim="800000"/>
              <a:headEnd/>
              <a:tailEnd/>
            </a:ln>
          </p:spPr>
          <p:txBody>
            <a:bodyPr wrap="square">
              <a:spAutoFit/>
            </a:bodyPr>
            <a:lstStyle/>
            <a:p>
              <a:pPr>
                <a:defRPr/>
              </a:pPr>
              <a:r>
                <a:rPr lang="en-US" altLang="ko-KR" b="1" dirty="0">
                  <a:solidFill>
                    <a:srgbClr val="575757"/>
                  </a:solidFill>
                  <a:latin typeface="+mj-lt"/>
                </a:rPr>
                <a:t>The stats of games before 2005 are irreverent for current performers</a:t>
              </a: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t>THANK YOU</a:t>
            </a:r>
            <a:endParaRPr lang="ko-KR" altLang="en-US" dirty="0"/>
          </a:p>
        </p:txBody>
      </p:sp>
      <p:pic>
        <p:nvPicPr>
          <p:cNvPr id="2" name="그림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9622" y="1845618"/>
            <a:ext cx="682696" cy="69488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The Organization</a:t>
            </a:r>
            <a:endParaRPr lang="ko-KR" altLang="en-US" dirty="0"/>
          </a:p>
        </p:txBody>
      </p:sp>
      <p:sp>
        <p:nvSpPr>
          <p:cNvPr id="4" name="내용 개체 틀 3"/>
          <p:cNvSpPr>
            <a:spLocks noGrp="1"/>
          </p:cNvSpPr>
          <p:nvPr>
            <p:ph idx="1"/>
          </p:nvPr>
        </p:nvSpPr>
        <p:spPr/>
        <p:txBody>
          <a:bodyPr/>
          <a:lstStyle/>
          <a:p>
            <a:pPr>
              <a:buFont typeface="Arial" panose="020B0604020202020204" pitchFamily="34" charset="0"/>
              <a:buChar char="•"/>
            </a:pPr>
            <a:r>
              <a:rPr lang="en-US" altLang="ko-KR" dirty="0"/>
              <a:t>The Toronto Raptors are an NBA championship team with a $2.1 billion market capitalization in 2020. </a:t>
            </a:r>
          </a:p>
          <a:p>
            <a:pPr>
              <a:buFont typeface="Arial" panose="020B0604020202020204" pitchFamily="34" charset="0"/>
              <a:buChar char="•"/>
            </a:pPr>
            <a:r>
              <a:rPr lang="en-US" altLang="ko-KR" dirty="0"/>
              <a:t>The team’s General Manager (GM) and owners are seeking recommendations on improving the team’s chances at another championship run while preserving the team’s long-term future. </a:t>
            </a:r>
          </a:p>
          <a:p>
            <a:endParaRPr lang="ko-KR" altLang="en-US" dirty="0"/>
          </a:p>
        </p:txBody>
      </p:sp>
      <p:pic>
        <p:nvPicPr>
          <p:cNvPr id="8" name="Picture 7">
            <a:extLst>
              <a:ext uri="{FF2B5EF4-FFF2-40B4-BE49-F238E27FC236}">
                <a16:creationId xmlns:a16="http://schemas.microsoft.com/office/drawing/2014/main" id="{605C9002-0872-4C96-9271-622AB5A7A8A9}"/>
              </a:ext>
            </a:extLst>
          </p:cNvPr>
          <p:cNvPicPr>
            <a:picLocks noChangeAspect="1"/>
          </p:cNvPicPr>
          <p:nvPr/>
        </p:nvPicPr>
        <p:blipFill>
          <a:blip r:embed="rId3"/>
          <a:stretch>
            <a:fillRect/>
          </a:stretch>
        </p:blipFill>
        <p:spPr>
          <a:xfrm>
            <a:off x="982638" y="2709714"/>
            <a:ext cx="10369152" cy="37796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Objectives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sz="2400" dirty="0"/>
              <a:t>The primary objective of this analysis is to determine which features are important to the Toronto Raptors team to produce more wins in the regular season and the playoffs. </a:t>
            </a:r>
          </a:p>
          <a:p>
            <a:pPr>
              <a:buFont typeface="Arial" panose="020B0604020202020204" pitchFamily="34" charset="0"/>
              <a:buChar char="•"/>
            </a:pPr>
            <a:endParaRPr lang="en-US" altLang="ko-KR" sz="2400" dirty="0"/>
          </a:p>
          <a:p>
            <a:pPr>
              <a:buFont typeface="Arial" panose="020B0604020202020204" pitchFamily="34" charset="0"/>
              <a:buChar char="•"/>
            </a:pPr>
            <a:r>
              <a:rPr lang="en-US" altLang="ko-KR" sz="2400" dirty="0"/>
              <a:t>The secondary objective is to review team players’ performance-to-cost effectiveness. </a:t>
            </a:r>
          </a:p>
          <a:p>
            <a:pPr>
              <a:buFont typeface="Arial" panose="020B0604020202020204" pitchFamily="34" charset="0"/>
              <a:buChar char="•"/>
            </a:pPr>
            <a:endParaRPr lang="en-US" altLang="ko-KR" sz="2400" dirty="0"/>
          </a:p>
          <a:p>
            <a:pPr>
              <a:buFont typeface="Arial" panose="020B0604020202020204" pitchFamily="34" charset="0"/>
              <a:buChar char="•"/>
            </a:pPr>
            <a:r>
              <a:rPr lang="en-US" altLang="ko-KR" sz="2400" dirty="0"/>
              <a:t>Focus on the historical player data from 2005 to 2020 as this closely represent the players of the current era</a:t>
            </a:r>
          </a:p>
          <a:p>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Methods for Data collection</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Open access API (</a:t>
            </a:r>
            <a:r>
              <a:rPr lang="en-US" altLang="ko-KR" dirty="0" err="1"/>
              <a:t>nba_api</a:t>
            </a:r>
            <a:r>
              <a:rPr lang="en-US" altLang="ko-KR" dirty="0"/>
              <a:t>)</a:t>
            </a:r>
          </a:p>
          <a:p>
            <a:pPr lvl="1">
              <a:buFont typeface="Arial" panose="020B0604020202020204" pitchFamily="34" charset="0"/>
              <a:buChar char="•"/>
            </a:pPr>
            <a:r>
              <a:rPr lang="en-US" altLang="ko-KR" sz="2000" i="1" dirty="0" err="1">
                <a:latin typeface="+mj-lt"/>
              </a:rPr>
              <a:t>PlayerGameLogs</a:t>
            </a:r>
            <a:r>
              <a:rPr lang="en-US" altLang="ko-KR" sz="2000" i="1" dirty="0">
                <a:latin typeface="+mj-lt"/>
              </a:rPr>
              <a:t> End point</a:t>
            </a:r>
          </a:p>
          <a:p>
            <a:pPr lvl="2">
              <a:buFont typeface="Arial" panose="020B0604020202020204" pitchFamily="34" charset="0"/>
              <a:buChar char="•"/>
            </a:pPr>
            <a:r>
              <a:rPr lang="en-US" altLang="ko-KR" sz="2000" i="1" dirty="0">
                <a:latin typeface="+mj-lt"/>
              </a:rPr>
              <a:t>Parameters required – Season, Season type</a:t>
            </a:r>
          </a:p>
          <a:p>
            <a:pPr lvl="2">
              <a:buFont typeface="Arial" panose="020B0604020202020204" pitchFamily="34" charset="0"/>
              <a:buChar char="•"/>
            </a:pPr>
            <a:r>
              <a:rPr lang="en-US" altLang="ko-KR" sz="2000" i="1" dirty="0">
                <a:latin typeface="+mj-lt"/>
              </a:rPr>
              <a:t>Total 465065 records, 36 features</a:t>
            </a:r>
          </a:p>
          <a:p>
            <a:pPr lvl="2">
              <a:buFont typeface="Arial" panose="020B0604020202020204" pitchFamily="34" charset="0"/>
              <a:buChar char="•"/>
            </a:pPr>
            <a:r>
              <a:rPr lang="en-US" altLang="ko-KR" sz="2000" i="1" dirty="0">
                <a:latin typeface="+mj-lt"/>
              </a:rPr>
              <a:t>Data Pull time :  1 hour???</a:t>
            </a:r>
          </a:p>
          <a:p>
            <a:pPr lvl="1">
              <a:buFont typeface="Arial" panose="020B0604020202020204" pitchFamily="34" charset="0"/>
              <a:buChar char="•"/>
            </a:pPr>
            <a:r>
              <a:rPr lang="en-US" altLang="ko-KR" sz="2000" i="1" dirty="0" err="1">
                <a:latin typeface="+mj-lt"/>
              </a:rPr>
              <a:t>PlayByPlay</a:t>
            </a:r>
            <a:r>
              <a:rPr lang="en-US" altLang="ko-KR" sz="2000" i="1" dirty="0">
                <a:latin typeface="+mj-lt"/>
              </a:rPr>
              <a:t> End point</a:t>
            </a:r>
          </a:p>
          <a:p>
            <a:pPr lvl="2">
              <a:buFont typeface="Arial" panose="020B0604020202020204" pitchFamily="34" charset="0"/>
              <a:buChar char="•"/>
            </a:pPr>
            <a:r>
              <a:rPr lang="en-US" altLang="ko-KR" sz="2000" i="1" dirty="0">
                <a:latin typeface="+mj-lt"/>
              </a:rPr>
              <a:t>Parameters required – </a:t>
            </a:r>
            <a:r>
              <a:rPr lang="en-US" altLang="ko-KR" sz="2000" i="1" dirty="0" err="1">
                <a:latin typeface="+mj-lt"/>
              </a:rPr>
              <a:t>GameId</a:t>
            </a:r>
            <a:endParaRPr lang="en-US" altLang="ko-KR" sz="2000" i="1" dirty="0">
              <a:latin typeface="+mj-lt"/>
            </a:endParaRPr>
          </a:p>
          <a:p>
            <a:pPr lvl="2">
              <a:buFont typeface="Arial" panose="020B0604020202020204" pitchFamily="34" charset="0"/>
              <a:buChar char="•"/>
            </a:pPr>
            <a:r>
              <a:rPr lang="en-US" altLang="ko-KR" sz="2000" i="1" dirty="0">
                <a:latin typeface="+mj-lt"/>
              </a:rPr>
              <a:t>Total ~10M records, 13 features</a:t>
            </a:r>
          </a:p>
          <a:p>
            <a:pPr lvl="2">
              <a:buFont typeface="Arial" panose="020B0604020202020204" pitchFamily="34" charset="0"/>
              <a:buChar char="•"/>
            </a:pPr>
            <a:r>
              <a:rPr lang="en-US" altLang="ko-KR" sz="2000" i="1" dirty="0">
                <a:latin typeface="+mj-lt"/>
              </a:rPr>
              <a:t>Data Pull time :  28 hours</a:t>
            </a:r>
          </a:p>
          <a:p>
            <a:pPr>
              <a:buFont typeface="Arial" panose="020B0604020202020204" pitchFamily="34" charset="0"/>
              <a:buChar char="•"/>
            </a:pPr>
            <a:r>
              <a:rPr lang="en-CA" dirty="0"/>
              <a:t>NBA Player Salaries - National Basketball Association – ESPN</a:t>
            </a:r>
          </a:p>
          <a:p>
            <a:pPr lvl="2">
              <a:buFont typeface="Arial" panose="020B0604020202020204" pitchFamily="34" charset="0"/>
              <a:buChar char="•"/>
            </a:pPr>
            <a:r>
              <a:rPr lang="en-US" altLang="ko-KR" sz="2000" i="1" dirty="0">
                <a:latin typeface="+mj-lt"/>
              </a:rPr>
              <a:t>Player Salary data</a:t>
            </a:r>
          </a:p>
          <a:p>
            <a:pPr marL="1244613" marR="0" lvl="2" indent="-248923" algn="l" defTabSz="995690" rtl="0" eaLnBrk="1" fontAlgn="auto" latinLnBrk="1" hangingPunct="1">
              <a:lnSpc>
                <a:spcPct val="100000"/>
              </a:lnSpc>
              <a:spcBef>
                <a:spcPct val="20000"/>
              </a:spcBef>
              <a:spcAft>
                <a:spcPts val="0"/>
              </a:spcAft>
              <a:buClrTx/>
              <a:buSzTx/>
              <a:buFont typeface="Arial" panose="020B0604020202020204" pitchFamily="34" charset="0"/>
              <a:buChar char="•"/>
              <a:tabLst/>
              <a:defRPr/>
            </a:pPr>
            <a:r>
              <a:rPr lang="en-US" altLang="ko-KR" sz="2000" i="1" dirty="0">
                <a:solidFill>
                  <a:prstClr val="black">
                    <a:lumMod val="75000"/>
                    <a:lumOff val="25000"/>
                  </a:prstClr>
                </a:solidFill>
                <a:latin typeface="Calibri"/>
              </a:rPr>
              <a:t>Gathered by web scraping (Beautiful Soup Python Package)</a:t>
            </a:r>
            <a:endParaRPr lang="en-US" altLang="ko-KR" sz="2000" dirty="0"/>
          </a:p>
          <a:p>
            <a:endParaRPr lang="ko-KR" altLang="en-US" dirty="0"/>
          </a:p>
        </p:txBody>
      </p:sp>
    </p:spTree>
    <p:extLst>
      <p:ext uri="{BB962C8B-B14F-4D97-AF65-F5344CB8AC3E}">
        <p14:creationId xmlns:p14="http://schemas.microsoft.com/office/powerpoint/2010/main" val="4206824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38273" y="150098"/>
            <a:ext cx="10971372" cy="798753"/>
          </a:xfrm>
        </p:spPr>
        <p:txBody>
          <a:bodyPr/>
          <a:lstStyle/>
          <a:p>
            <a:r>
              <a:rPr lang="en-US" altLang="ko-KR" dirty="0"/>
              <a:t>Data (</a:t>
            </a:r>
            <a:r>
              <a:rPr lang="en-US" altLang="ko-KR" dirty="0" err="1"/>
              <a:t>con’d</a:t>
            </a:r>
            <a:r>
              <a:rPr lang="en-US" altLang="ko-KR" dirty="0"/>
              <a:t>)</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err="1"/>
              <a:t>Bhavika</a:t>
            </a:r>
            <a:r>
              <a:rPr lang="en-US" altLang="ko-KR" dirty="0"/>
              <a:t> will dance here.</a:t>
            </a:r>
          </a:p>
          <a:p>
            <a:pPr>
              <a:buFont typeface="Arial" panose="020B0604020202020204" pitchFamily="34" charset="0"/>
              <a:buChar char="•"/>
            </a:pPr>
            <a:endParaRPr lang="ko-KR" altLang="en-US" dirty="0"/>
          </a:p>
        </p:txBody>
      </p:sp>
    </p:spTree>
    <p:extLst>
      <p:ext uri="{BB962C8B-B14F-4D97-AF65-F5344CB8AC3E}">
        <p14:creationId xmlns:p14="http://schemas.microsoft.com/office/powerpoint/2010/main" val="664374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Project Planning</a:t>
            </a:r>
          </a:p>
        </p:txBody>
      </p:sp>
      <p:pic>
        <p:nvPicPr>
          <p:cNvPr id="7" name="Picture 6">
            <a:extLst>
              <a:ext uri="{FF2B5EF4-FFF2-40B4-BE49-F238E27FC236}">
                <a16:creationId xmlns:a16="http://schemas.microsoft.com/office/drawing/2014/main" id="{015669A9-31EE-4783-ACE7-42DDD881B61F}"/>
              </a:ext>
            </a:extLst>
          </p:cNvPr>
          <p:cNvPicPr/>
          <p:nvPr/>
        </p:nvPicPr>
        <p:blipFill>
          <a:blip r:embed="rId3"/>
          <a:stretch>
            <a:fillRect/>
          </a:stretch>
        </p:blipFill>
        <p:spPr>
          <a:xfrm>
            <a:off x="1846733" y="1629594"/>
            <a:ext cx="10081121" cy="5040560"/>
          </a:xfrm>
          <a:prstGeom prst="rect">
            <a:avLst/>
          </a:prstGeom>
        </p:spPr>
      </p:pic>
    </p:spTree>
    <p:extLst>
      <p:ext uri="{BB962C8B-B14F-4D97-AF65-F5344CB8AC3E}">
        <p14:creationId xmlns:p14="http://schemas.microsoft.com/office/powerpoint/2010/main" val="3727467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Initial Analysis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Cindy initial analysis</a:t>
            </a:r>
          </a:p>
          <a:p>
            <a:pPr>
              <a:buFont typeface="Arial" panose="020B0604020202020204" pitchFamily="34" charset="0"/>
              <a:buChar char="•"/>
            </a:pPr>
            <a:endParaRPr lang="ko-KR" altLang="en-US" dirty="0"/>
          </a:p>
        </p:txBody>
      </p:sp>
      <p:pic>
        <p:nvPicPr>
          <p:cNvPr id="1026" name="Picture 2">
            <a:extLst>
              <a:ext uri="{FF2B5EF4-FFF2-40B4-BE49-F238E27FC236}">
                <a16:creationId xmlns:a16="http://schemas.microsoft.com/office/drawing/2014/main" id="{AB5D32EB-6222-42B5-9BF2-99F005BD32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5206" y="1354670"/>
            <a:ext cx="7620000" cy="5086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4106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Initial Analysis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Text goes here</a:t>
            </a:r>
          </a:p>
          <a:p>
            <a:pPr>
              <a:buFont typeface="Arial" panose="020B0604020202020204" pitchFamily="34" charset="0"/>
              <a:buChar char="•"/>
            </a:pPr>
            <a:endParaRPr lang="ko-KR" altLang="en-US" dirty="0"/>
          </a:p>
        </p:txBody>
      </p:sp>
      <p:pic>
        <p:nvPicPr>
          <p:cNvPr id="2050" name="Picture 2">
            <a:extLst>
              <a:ext uri="{FF2B5EF4-FFF2-40B4-BE49-F238E27FC236}">
                <a16:creationId xmlns:a16="http://schemas.microsoft.com/office/drawing/2014/main" id="{B26F71E5-0DF7-4882-8BD7-6EC7329F74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750" y="1851562"/>
            <a:ext cx="8856984" cy="5008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9977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Preliminary Results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Result before fine-tuning</a:t>
            </a:r>
          </a:p>
          <a:p>
            <a:pPr>
              <a:buFont typeface="Arial" panose="020B0604020202020204" pitchFamily="34" charset="0"/>
              <a:buChar char="•"/>
            </a:pPr>
            <a:r>
              <a:rPr lang="en-US" altLang="ko-KR" dirty="0"/>
              <a:t>Ratings of the models </a:t>
            </a:r>
          </a:p>
          <a:p>
            <a:pPr>
              <a:buFont typeface="Arial" panose="020B0604020202020204" pitchFamily="34" charset="0"/>
              <a:buChar char="•"/>
            </a:pPr>
            <a:r>
              <a:rPr lang="en-US" altLang="ko-KR" dirty="0"/>
              <a:t>Important Features (top 5)  (+/- Lucky bastard effect)</a:t>
            </a:r>
          </a:p>
          <a:p>
            <a:pPr>
              <a:buFont typeface="Arial" panose="020B0604020202020204" pitchFamily="34" charset="0"/>
              <a:buChar char="•"/>
            </a:pPr>
            <a:endParaRPr lang="ko-KR" altLang="en-US" dirty="0"/>
          </a:p>
        </p:txBody>
      </p:sp>
    </p:spTree>
    <p:extLst>
      <p:ext uri="{BB962C8B-B14F-4D97-AF65-F5344CB8AC3E}">
        <p14:creationId xmlns:p14="http://schemas.microsoft.com/office/powerpoint/2010/main" val="40101675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12210</TotalTime>
  <Words>1186</Words>
  <Application>Microsoft Office PowerPoint</Application>
  <PresentationFormat>Custom</PresentationFormat>
  <Paragraphs>185</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 Light</vt:lpstr>
      <vt:lpstr>Arial</vt:lpstr>
      <vt:lpstr>맑은 고딕</vt:lpstr>
      <vt:lpstr>굴림체</vt:lpstr>
      <vt:lpstr>Calibri</vt:lpstr>
      <vt:lpstr>Noto Sans</vt:lpstr>
      <vt:lpstr>Office 테마</vt:lpstr>
      <vt:lpstr>PROJECT RAPTORS REBOUND</vt:lpstr>
      <vt:lpstr>The Organization</vt:lpstr>
      <vt:lpstr>Objectives</vt:lpstr>
      <vt:lpstr>Methods for Data collection</vt:lpstr>
      <vt:lpstr>Data (con’d)</vt:lpstr>
      <vt:lpstr>Project Planning</vt:lpstr>
      <vt:lpstr>Initial Analysis</vt:lpstr>
      <vt:lpstr>Initial Analysis</vt:lpstr>
      <vt:lpstr>Preliminary Results</vt:lpstr>
      <vt:lpstr>Preliminary Recommendations</vt:lpstr>
      <vt:lpstr>[Template - Insert Title]</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Dennis</cp:lastModifiedBy>
  <cp:revision>44</cp:revision>
  <dcterms:created xsi:type="dcterms:W3CDTF">2010-02-01T08:03:16Z</dcterms:created>
  <dcterms:modified xsi:type="dcterms:W3CDTF">2021-03-19T03:06:40Z</dcterms:modified>
  <cp:category>www.slidemembers.com</cp:category>
</cp:coreProperties>
</file>

<file path=docProps/thumbnail.jpeg>
</file>